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12" r:id="rId3"/>
    <p:sldId id="270" r:id="rId4"/>
    <p:sldId id="271" r:id="rId5"/>
    <p:sldId id="258" r:id="rId6"/>
    <p:sldId id="306" r:id="rId7"/>
    <p:sldId id="300" r:id="rId8"/>
    <p:sldId id="307" r:id="rId9"/>
    <p:sldId id="272" r:id="rId10"/>
    <p:sldId id="259" r:id="rId11"/>
    <p:sldId id="273" r:id="rId12"/>
    <p:sldId id="286" r:id="rId13"/>
    <p:sldId id="287" r:id="rId14"/>
    <p:sldId id="274" r:id="rId15"/>
    <p:sldId id="275" r:id="rId16"/>
    <p:sldId id="297" r:id="rId17"/>
    <p:sldId id="310" r:id="rId18"/>
    <p:sldId id="284" r:id="rId19"/>
    <p:sldId id="285" r:id="rId20"/>
    <p:sldId id="282" r:id="rId21"/>
    <p:sldId id="276" r:id="rId22"/>
    <p:sldId id="288" r:id="rId23"/>
    <p:sldId id="277" r:id="rId24"/>
    <p:sldId id="278" r:id="rId25"/>
    <p:sldId id="280" r:id="rId26"/>
    <p:sldId id="281" r:id="rId27"/>
    <p:sldId id="311" r:id="rId28"/>
    <p:sldId id="292" r:id="rId29"/>
    <p:sldId id="293" r:id="rId30"/>
    <p:sldId id="296" r:id="rId31"/>
    <p:sldId id="314" r:id="rId32"/>
    <p:sldId id="315" r:id="rId33"/>
    <p:sldId id="283" r:id="rId34"/>
    <p:sldId id="295" r:id="rId35"/>
    <p:sldId id="294" r:id="rId36"/>
    <p:sldId id="308" r:id="rId37"/>
    <p:sldId id="298" r:id="rId38"/>
    <p:sldId id="309" r:id="rId39"/>
    <p:sldId id="317" r:id="rId40"/>
    <p:sldId id="316" r:id="rId41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BB00"/>
    <a:srgbClr val="7CB342"/>
    <a:srgbClr val="689F38"/>
    <a:srgbClr val="FF9800"/>
    <a:srgbClr val="3F80CD"/>
    <a:srgbClr val="FFE728"/>
    <a:srgbClr val="F44336"/>
    <a:srgbClr val="8BC34A"/>
    <a:srgbClr val="D7E4BD"/>
    <a:srgbClr val="9C2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57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52616-BCA7-0A4C-8A01-39BF5CA395B0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3CFA-8EA2-014A-85E8-8C5C7433F2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27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48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Web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40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Web </a:t>
            </a:r>
            <a:r>
              <a:rPr lang="de-DE" dirty="0" err="1" smtClean="0"/>
              <a:t>with</a:t>
            </a:r>
            <a:r>
              <a:rPr lang="de-DE" dirty="0" smtClean="0"/>
              <a:t> Service</a:t>
            </a:r>
            <a:r>
              <a:rPr lang="de-DE" baseline="0" dirty="0" smtClean="0"/>
              <a:t> Worker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96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SW </a:t>
            </a:r>
            <a:r>
              <a:rPr lang="de-DE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#1: Cache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9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SW </a:t>
            </a:r>
            <a:r>
              <a:rPr lang="de-DE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#2: Push </a:t>
            </a:r>
            <a:r>
              <a:rPr lang="de-DE" baseline="0" dirty="0" err="1" smtClean="0"/>
              <a:t>notifications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45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Service Worker </a:t>
            </a:r>
            <a:r>
              <a:rPr lang="de-DE" dirty="0" smtClean="0"/>
              <a:t>Support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4.2.2018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8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developers.google.com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/web/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workbox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thumb.png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46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9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60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giphy.com</a:t>
            </a:r>
            <a:r>
              <a:rPr lang="de-DE" dirty="0" smtClean="0"/>
              <a:t>/</a:t>
            </a:r>
            <a:r>
              <a:rPr lang="de-DE" dirty="0" err="1" smtClean="0"/>
              <a:t>joker_eckesgranini</a:t>
            </a:r>
            <a:r>
              <a:rPr lang="de-DE" dirty="0" smtClean="0"/>
              <a:t>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102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16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200" dirty="0" smtClean="0"/>
              <a:t>https://</a:t>
            </a:r>
            <a:r>
              <a:rPr lang="de-DE" sz="1200" dirty="0" err="1" smtClean="0"/>
              <a:t>infrequently.org</a:t>
            </a:r>
            <a:r>
              <a:rPr lang="de-DE" sz="1200" dirty="0" smtClean="0"/>
              <a:t>/2016/09/</a:t>
            </a:r>
            <a:r>
              <a:rPr lang="de-DE" sz="1200" dirty="0" err="1" smtClean="0"/>
              <a:t>what</a:t>
            </a:r>
            <a:r>
              <a:rPr lang="de-DE" sz="1200" dirty="0" smtClean="0"/>
              <a:t>-</a:t>
            </a:r>
            <a:r>
              <a:rPr lang="de-DE" sz="1200" dirty="0" err="1" smtClean="0"/>
              <a:t>exactly</a:t>
            </a:r>
            <a:r>
              <a:rPr lang="de-DE" sz="1200" dirty="0" smtClean="0"/>
              <a:t>-</a:t>
            </a:r>
            <a:r>
              <a:rPr lang="de-DE" sz="1200" dirty="0" err="1" smtClean="0"/>
              <a:t>makes</a:t>
            </a:r>
            <a:r>
              <a:rPr lang="de-DE" sz="1200" dirty="0" smtClean="0"/>
              <a:t>-</a:t>
            </a:r>
            <a:r>
              <a:rPr lang="de-DE" sz="1200" dirty="0" err="1" smtClean="0"/>
              <a:t>something</a:t>
            </a:r>
            <a:r>
              <a:rPr lang="de-DE" sz="1200" dirty="0" smtClean="0"/>
              <a:t>-a-progressive-web-</a:t>
            </a:r>
            <a:r>
              <a:rPr lang="de-DE" sz="1200" dirty="0" err="1" smtClean="0"/>
              <a:t>app</a:t>
            </a:r>
            <a:r>
              <a:rPr lang="de-DE" sz="1200" dirty="0" smtClean="0"/>
              <a:t>/</a:t>
            </a:r>
          </a:p>
          <a:p>
            <a:pPr algn="l"/>
            <a:r>
              <a:rPr lang="de-DE" sz="1200" dirty="0" smtClean="0"/>
              <a:t>https://</a:t>
            </a:r>
            <a:r>
              <a:rPr lang="de-DE" sz="1200" dirty="0" err="1" smtClean="0"/>
              <a:t>developers.google.com</a:t>
            </a:r>
            <a:r>
              <a:rPr lang="de-DE" sz="1200" dirty="0" smtClean="0"/>
              <a:t>/web/progressive-web-</a:t>
            </a:r>
            <a:r>
              <a:rPr lang="de-DE" sz="1200" dirty="0" err="1" smtClean="0"/>
              <a:t>apps</a:t>
            </a:r>
            <a:r>
              <a:rPr lang="de-DE" sz="1200" dirty="0" smtClean="0"/>
              <a:t>/</a:t>
            </a:r>
            <a:r>
              <a:rPr lang="de-DE" sz="1200" dirty="0" err="1" smtClean="0"/>
              <a:t>checklist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771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06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27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200" dirty="0" smtClean="0"/>
              <a:t>https://</a:t>
            </a:r>
            <a:r>
              <a:rPr lang="de-DE" sz="1200" dirty="0" err="1" smtClean="0"/>
              <a:t>infrequently.org</a:t>
            </a:r>
            <a:r>
              <a:rPr lang="de-DE" sz="1200" dirty="0" smtClean="0"/>
              <a:t>/2016/09/</a:t>
            </a:r>
            <a:r>
              <a:rPr lang="de-DE" sz="1200" dirty="0" err="1" smtClean="0"/>
              <a:t>what</a:t>
            </a:r>
            <a:r>
              <a:rPr lang="de-DE" sz="1200" dirty="0" smtClean="0"/>
              <a:t>-</a:t>
            </a:r>
            <a:r>
              <a:rPr lang="de-DE" sz="1200" dirty="0" err="1" smtClean="0"/>
              <a:t>exactly</a:t>
            </a:r>
            <a:r>
              <a:rPr lang="de-DE" sz="1200" dirty="0" smtClean="0"/>
              <a:t>-</a:t>
            </a:r>
            <a:r>
              <a:rPr lang="de-DE" sz="1200" dirty="0" err="1" smtClean="0"/>
              <a:t>makes</a:t>
            </a:r>
            <a:r>
              <a:rPr lang="de-DE" sz="1200" dirty="0" smtClean="0"/>
              <a:t>-</a:t>
            </a:r>
            <a:r>
              <a:rPr lang="de-DE" sz="1200" dirty="0" err="1" smtClean="0"/>
              <a:t>something</a:t>
            </a:r>
            <a:r>
              <a:rPr lang="de-DE" sz="1200" dirty="0" smtClean="0"/>
              <a:t>-a-progressive-web-</a:t>
            </a:r>
            <a:r>
              <a:rPr lang="de-DE" sz="1200" dirty="0" err="1" smtClean="0"/>
              <a:t>app</a:t>
            </a:r>
            <a:r>
              <a:rPr lang="de-DE" sz="1200" dirty="0" smtClean="0"/>
              <a:t>/</a:t>
            </a:r>
          </a:p>
          <a:p>
            <a:pPr algn="l"/>
            <a:r>
              <a:rPr lang="de-DE" sz="1200" dirty="0" smtClean="0"/>
              <a:t>https://</a:t>
            </a:r>
            <a:r>
              <a:rPr lang="de-DE" sz="1200" dirty="0" err="1" smtClean="0"/>
              <a:t>developers.google.com</a:t>
            </a:r>
            <a:r>
              <a:rPr lang="de-DE" sz="1200" dirty="0" smtClean="0"/>
              <a:t>/web/progressive-web-</a:t>
            </a:r>
            <a:r>
              <a:rPr lang="de-DE" sz="1200" dirty="0" err="1" smtClean="0"/>
              <a:t>apps</a:t>
            </a:r>
            <a:r>
              <a:rPr lang="de-DE" sz="1200" dirty="0" smtClean="0"/>
              <a:t>/</a:t>
            </a:r>
            <a:r>
              <a:rPr lang="de-DE" sz="1200" dirty="0" err="1" smtClean="0"/>
              <a:t>checklist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771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21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0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164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Web App Manifest Support</a:t>
            </a:r>
          </a:p>
          <a:p>
            <a:r>
              <a:rPr lang="de-DE" dirty="0" smtClean="0"/>
              <a:t>4.2.2018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88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developers.google.com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/web/progressive-web-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pwa-lighthouse.png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3CFA-8EA2-014A-85E8-8C5C7433F29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45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495299"/>
            <a:ext cx="7772400" cy="140176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333333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190750" y="2914650"/>
            <a:ext cx="5581649" cy="131445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2911475"/>
            <a:ext cx="1317625" cy="1317625"/>
          </a:xfrm>
          <a:prstGeom prst="ellipse">
            <a:avLst/>
          </a:prstGeom>
          <a:ln w="28575" cap="rnd" cmpd="sng">
            <a:noFill/>
          </a:ln>
          <a:effectLst/>
        </p:spPr>
      </p:pic>
      <p:cxnSp>
        <p:nvCxnSpPr>
          <p:cNvPr id="8" name="Gerade Verbindung 7"/>
          <p:cNvCxnSpPr/>
          <p:nvPr/>
        </p:nvCxnSpPr>
        <p:spPr>
          <a:xfrm>
            <a:off x="685800" y="1984375"/>
            <a:ext cx="7086599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3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85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3999" cy="514349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76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2564" y="1166812"/>
            <a:ext cx="6238875" cy="22542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spc="20" baseline="0">
                <a:latin typeface="Pacifico Regular"/>
                <a:cs typeface="Pacifico Regular"/>
              </a:defRPr>
            </a:lvl1pPr>
          </a:lstStyle>
          <a:p>
            <a:pPr lvl="0"/>
            <a:r>
              <a:rPr lang="de-DE" dirty="0" smtClean="0"/>
              <a:t>"Zitat einfügen"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452564" y="3548063"/>
            <a:ext cx="6238875" cy="3968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 Italic"/>
                <a:cs typeface="Open Sans Italic"/>
              </a:defRPr>
            </a:lvl1pPr>
          </a:lstStyle>
          <a:p>
            <a:pPr lvl="0"/>
            <a:r>
              <a:rPr lang="de-DE" dirty="0" smtClean="0"/>
              <a:t>Quelle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07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89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Open Sans SemiBold"/>
                <a:cs typeface="Open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 i="0">
                <a:latin typeface="Open Sans SemiBold"/>
                <a:cs typeface="Open Sans Semi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81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685800" y="495299"/>
            <a:ext cx="7772400" cy="140176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333333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685800" y="1984375"/>
            <a:ext cx="7086599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0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58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2" r:id="rId5"/>
    <p:sldLayoutId id="2147483653" r:id="rId6"/>
    <p:sldLayoutId id="2147483654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boto Regular"/>
          <a:ea typeface="+mj-ea"/>
          <a:cs typeface="Robo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Open Sans Regular"/>
          <a:ea typeface="+mn-ea"/>
          <a:cs typeface="Open Sans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Open Sans Regular"/>
          <a:ea typeface="+mn-ea"/>
          <a:cs typeface="Open Sans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Open Sans Regular"/>
          <a:ea typeface="+mn-ea"/>
          <a:cs typeface="Open Sans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Open Sans Regular"/>
          <a:ea typeface="+mn-ea"/>
          <a:cs typeface="Open Sans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Open Sans Regular"/>
          <a:ea typeface="+mn-ea"/>
          <a:cs typeface="Open Sans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udacity.com/course/offline-web-applications--ud899" TargetMode="External"/><Relationship Id="rId4" Type="http://schemas.openxmlformats.org/officeDocument/2006/relationships/hyperlink" Target="https://developers.google.com/web/ilt/pwa/" TargetMode="External"/><Relationship Id="rId5" Type="http://schemas.openxmlformats.org/officeDocument/2006/relationships/hyperlink" Target="https://jakearchibald.com/2014/offline-cookbook/" TargetMode="External"/><Relationship Id="rId6" Type="http://schemas.openxmlformats.org/officeDocument/2006/relationships/hyperlink" Target="https://serviceworke.rs/" TargetMode="External"/><Relationship Id="rId7" Type="http://schemas.openxmlformats.org/officeDocument/2006/relationships/hyperlink" Target="https://github.com/hemanth/awesome-pw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.udacity.com/course/intro-to-progressive-web-apps--ud81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Progressive Web Apps (PWA)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Tobias Hennig</a:t>
            </a:r>
          </a:p>
          <a:p>
            <a:r>
              <a:rPr lang="de-DE" dirty="0"/>
              <a:t>@</a:t>
            </a:r>
            <a:r>
              <a:rPr lang="de-DE" dirty="0" err="1"/>
              <a:t>HennigTobias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71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Nachrichten__Hintergründe___Reportagen___STERN_de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28"/>
          <a:stretch/>
        </p:blipFill>
        <p:spPr>
          <a:xfrm>
            <a:off x="238384" y="240280"/>
            <a:ext cx="8716836" cy="4903220"/>
          </a:xfrm>
        </p:spPr>
      </p:pic>
    </p:spTree>
    <p:extLst>
      <p:ext uri="{BB962C8B-B14F-4D97-AF65-F5344CB8AC3E}">
        <p14:creationId xmlns:p14="http://schemas.microsoft.com/office/powerpoint/2010/main" val="417157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pwa-light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80" y="507654"/>
            <a:ext cx="4351455" cy="2450927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3567465" y="2958581"/>
            <a:ext cx="2018001" cy="867862"/>
            <a:chOff x="3660776" y="4411551"/>
            <a:chExt cx="858791" cy="369332"/>
          </a:xfrm>
        </p:grpSpPr>
        <p:sp>
          <p:nvSpPr>
            <p:cNvPr id="9" name="Rechteck 8"/>
            <p:cNvSpPr/>
            <p:nvPr/>
          </p:nvSpPr>
          <p:spPr>
            <a:xfrm>
              <a:off x="3660776" y="4411551"/>
              <a:ext cx="858791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3660776" y="4431983"/>
              <a:ext cx="858791" cy="3012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</a:rPr>
                <a:t>45/100</a:t>
              </a:r>
              <a:endParaRPr lang="de-DE" sz="4000" dirty="0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3816178" y="4306082"/>
            <a:ext cx="48706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developers.google.com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/web/progressive-web-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apps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images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pwa-</a:t>
            </a:r>
            <a:r>
              <a:rPr lang="de-DE" sz="1050" dirty="0" err="1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lighthouse.png</a:t>
            </a:r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32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CB34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Passed</a:t>
            </a:r>
            <a:r>
              <a:rPr lang="de-DE" dirty="0" smtClean="0">
                <a:solidFill>
                  <a:schemeClr val="bg1"/>
                </a:solidFill>
              </a:rPr>
              <a:t> (5/11)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FFFFFF"/>
                </a:solidFill>
              </a:rPr>
              <a:t>Contains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some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content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when</a:t>
            </a:r>
            <a:r>
              <a:rPr lang="de-DE" dirty="0">
                <a:solidFill>
                  <a:srgbClr val="FFFFFF"/>
                </a:solidFill>
              </a:rPr>
              <a:t> JavaScript </a:t>
            </a:r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not </a:t>
            </a:r>
            <a:r>
              <a:rPr lang="de-DE" dirty="0" err="1">
                <a:solidFill>
                  <a:srgbClr val="FFFFFF"/>
                </a:solidFill>
              </a:rPr>
              <a:t>available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 err="1">
                <a:solidFill>
                  <a:srgbClr val="FFFFFF"/>
                </a:solidFill>
              </a:rPr>
              <a:t>Uses</a:t>
            </a:r>
            <a:r>
              <a:rPr lang="de-DE" dirty="0">
                <a:solidFill>
                  <a:srgbClr val="FFFFFF"/>
                </a:solidFill>
              </a:rPr>
              <a:t> HTTPS</a:t>
            </a:r>
          </a:p>
          <a:p>
            <a:r>
              <a:rPr lang="de-DE" dirty="0">
                <a:solidFill>
                  <a:srgbClr val="FFFFFF"/>
                </a:solidFill>
              </a:rPr>
              <a:t>Redirects HTTP </a:t>
            </a:r>
            <a:r>
              <a:rPr lang="de-DE" dirty="0" err="1">
                <a:solidFill>
                  <a:srgbClr val="FFFFFF"/>
                </a:solidFill>
              </a:rPr>
              <a:t>traffic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HTTPS</a:t>
            </a:r>
          </a:p>
          <a:p>
            <a:r>
              <a:rPr lang="de-DE" dirty="0" err="1">
                <a:solidFill>
                  <a:srgbClr val="FFFFFF"/>
                </a:solidFill>
              </a:rPr>
              <a:t>Has</a:t>
            </a:r>
            <a:r>
              <a:rPr lang="de-DE" dirty="0">
                <a:solidFill>
                  <a:srgbClr val="FFFFFF"/>
                </a:solidFill>
              </a:rPr>
              <a:t> a &lt;</a:t>
            </a:r>
            <a:r>
              <a:rPr lang="de-DE" dirty="0" err="1">
                <a:solidFill>
                  <a:srgbClr val="FFFFFF"/>
                </a:solidFill>
              </a:rPr>
              <a:t>meta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name</a:t>
            </a:r>
            <a:r>
              <a:rPr lang="de-DE" dirty="0">
                <a:solidFill>
                  <a:srgbClr val="FFFFFF"/>
                </a:solidFill>
              </a:rPr>
              <a:t>="</a:t>
            </a:r>
            <a:r>
              <a:rPr lang="de-DE" dirty="0" err="1">
                <a:solidFill>
                  <a:srgbClr val="FFFFFF"/>
                </a:solidFill>
              </a:rPr>
              <a:t>viewport</a:t>
            </a:r>
            <a:r>
              <a:rPr lang="de-DE" dirty="0">
                <a:solidFill>
                  <a:srgbClr val="FFFFFF"/>
                </a:solidFill>
              </a:rPr>
              <a:t>"&gt; tag </a:t>
            </a:r>
            <a:r>
              <a:rPr lang="de-DE" dirty="0" err="1">
                <a:solidFill>
                  <a:srgbClr val="FFFFFF"/>
                </a:solidFill>
              </a:rPr>
              <a:t>with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width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or</a:t>
            </a:r>
            <a:r>
              <a:rPr lang="de-DE" dirty="0">
                <a:solidFill>
                  <a:srgbClr val="FFFFFF"/>
                </a:solidFill>
              </a:rPr>
              <a:t> initial-</a:t>
            </a:r>
            <a:r>
              <a:rPr lang="de-DE" dirty="0" err="1">
                <a:solidFill>
                  <a:srgbClr val="FFFFFF"/>
                </a:solidFill>
              </a:rPr>
              <a:t>scale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Content </a:t>
            </a:r>
            <a:r>
              <a:rPr lang="de-DE" dirty="0" err="1">
                <a:solidFill>
                  <a:srgbClr val="FFFFFF"/>
                </a:solidFill>
              </a:rPr>
              <a:t>Sized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Correctly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Viewport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2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3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Failed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>
                <a:solidFill>
                  <a:schemeClr val="bg1"/>
                </a:solidFill>
              </a:rPr>
              <a:t>6</a:t>
            </a:r>
            <a:r>
              <a:rPr lang="de-DE" dirty="0" smtClean="0">
                <a:solidFill>
                  <a:schemeClr val="bg1"/>
                </a:solidFill>
              </a:rPr>
              <a:t>/11)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User </a:t>
            </a:r>
            <a:r>
              <a:rPr lang="de-DE" dirty="0">
                <a:solidFill>
                  <a:srgbClr val="FFFFFF"/>
                </a:solidFill>
              </a:rPr>
              <a:t>will not </a:t>
            </a:r>
            <a:r>
              <a:rPr lang="de-DE" dirty="0" err="1">
                <a:solidFill>
                  <a:srgbClr val="FFFFFF"/>
                </a:solidFill>
              </a:rPr>
              <a:t>be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prompted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Install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Web App</a:t>
            </a:r>
          </a:p>
          <a:p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not </a:t>
            </a:r>
            <a:r>
              <a:rPr lang="de-DE" dirty="0" err="1">
                <a:solidFill>
                  <a:srgbClr val="FFFFFF"/>
                </a:solidFill>
              </a:rPr>
              <a:t>configured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a </a:t>
            </a:r>
            <a:r>
              <a:rPr lang="de-DE" dirty="0" err="1">
                <a:solidFill>
                  <a:srgbClr val="FFFFFF"/>
                </a:solidFill>
              </a:rPr>
              <a:t>custom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splash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screen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 err="1">
                <a:solidFill>
                  <a:srgbClr val="FFFFFF"/>
                </a:solidFill>
              </a:rPr>
              <a:t>Address</a:t>
            </a:r>
            <a:r>
              <a:rPr lang="de-DE" dirty="0">
                <a:solidFill>
                  <a:srgbClr val="FFFFFF"/>
                </a:solidFill>
              </a:rPr>
              <a:t> bar </a:t>
            </a:r>
            <a:r>
              <a:rPr lang="de-DE" dirty="0" err="1">
                <a:solidFill>
                  <a:srgbClr val="FFFFFF"/>
                </a:solidFill>
              </a:rPr>
              <a:t>does</a:t>
            </a:r>
            <a:r>
              <a:rPr lang="de-DE" dirty="0">
                <a:solidFill>
                  <a:srgbClr val="FFFFFF"/>
                </a:solidFill>
              </a:rPr>
              <a:t> not </a:t>
            </a:r>
            <a:r>
              <a:rPr lang="de-DE" dirty="0" err="1">
                <a:solidFill>
                  <a:srgbClr val="FFFFFF"/>
                </a:solidFill>
              </a:rPr>
              <a:t>match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brand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colors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 err="1">
                <a:solidFill>
                  <a:srgbClr val="FFFFFF"/>
                </a:solidFill>
              </a:rPr>
              <a:t>Does</a:t>
            </a:r>
            <a:r>
              <a:rPr lang="de-DE" dirty="0">
                <a:solidFill>
                  <a:srgbClr val="FFFFFF"/>
                </a:solidFill>
              </a:rPr>
              <a:t> not </a:t>
            </a:r>
            <a:r>
              <a:rPr lang="de-DE" dirty="0" err="1">
                <a:solidFill>
                  <a:srgbClr val="FFFFFF"/>
                </a:solidFill>
              </a:rPr>
              <a:t>register</a:t>
            </a:r>
            <a:r>
              <a:rPr lang="de-DE" dirty="0">
                <a:solidFill>
                  <a:srgbClr val="FFFFFF"/>
                </a:solidFill>
              </a:rPr>
              <a:t> a Service Worker</a:t>
            </a:r>
          </a:p>
          <a:p>
            <a:r>
              <a:rPr lang="de-DE" dirty="0" err="1">
                <a:solidFill>
                  <a:srgbClr val="FFFFFF"/>
                </a:solidFill>
              </a:rPr>
              <a:t>Does</a:t>
            </a:r>
            <a:r>
              <a:rPr lang="de-DE" dirty="0">
                <a:solidFill>
                  <a:srgbClr val="FFFFFF"/>
                </a:solidFill>
              </a:rPr>
              <a:t> not </a:t>
            </a:r>
            <a:r>
              <a:rPr lang="de-DE" dirty="0" err="1">
                <a:solidFill>
                  <a:srgbClr val="FFFFFF"/>
                </a:solidFill>
              </a:rPr>
              <a:t>respond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with</a:t>
            </a:r>
            <a:r>
              <a:rPr lang="de-DE" dirty="0">
                <a:solidFill>
                  <a:srgbClr val="FFFFFF"/>
                </a:solidFill>
              </a:rPr>
              <a:t> a 200 </a:t>
            </a:r>
            <a:r>
              <a:rPr lang="de-DE" dirty="0" err="1">
                <a:solidFill>
                  <a:srgbClr val="FFFFFF"/>
                </a:solidFill>
              </a:rPr>
              <a:t>when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smtClean="0">
                <a:solidFill>
                  <a:srgbClr val="FFFFFF"/>
                </a:solidFill>
              </a:rPr>
              <a:t>offline</a:t>
            </a:r>
          </a:p>
          <a:p>
            <a:r>
              <a:rPr lang="de-DE" dirty="0" smtClean="0">
                <a:solidFill>
                  <a:srgbClr val="FFFFFF"/>
                </a:solidFill>
              </a:rPr>
              <a:t>Page </a:t>
            </a:r>
            <a:r>
              <a:rPr lang="de-DE" dirty="0" err="1">
                <a:solidFill>
                  <a:srgbClr val="FFFFFF"/>
                </a:solidFill>
              </a:rPr>
              <a:t>load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not fast </a:t>
            </a:r>
            <a:r>
              <a:rPr lang="de-DE" dirty="0" err="1">
                <a:solidFill>
                  <a:srgbClr val="FFFFFF"/>
                </a:solidFill>
              </a:rPr>
              <a:t>enough</a:t>
            </a:r>
            <a:r>
              <a:rPr lang="de-DE" dirty="0">
                <a:solidFill>
                  <a:srgbClr val="FFFFFF"/>
                </a:solidFill>
              </a:rPr>
              <a:t> on 3G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5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Web App Manifest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58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manifest_json_—_andromeda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manifest_json_—_andromeda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hrome_512x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1" y="1339455"/>
            <a:ext cx="1722996" cy="1722996"/>
          </a:xfrm>
          <a:prstGeom prst="rect">
            <a:avLst/>
          </a:prstGeom>
        </p:spPr>
      </p:pic>
      <p:pic>
        <p:nvPicPr>
          <p:cNvPr id="4" name="Bild 3" descr="firefox_512x51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50" y="1339455"/>
            <a:ext cx="1722997" cy="1722997"/>
          </a:xfrm>
          <a:prstGeom prst="rect">
            <a:avLst/>
          </a:prstGeom>
        </p:spPr>
      </p:pic>
      <p:pic>
        <p:nvPicPr>
          <p:cNvPr id="5" name="Bild 4" descr="safari-ios_512x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31" y="1339455"/>
            <a:ext cx="1722997" cy="1722997"/>
          </a:xfrm>
          <a:prstGeom prst="rect">
            <a:avLst/>
          </a:prstGeom>
          <a:ln>
            <a:noFill/>
          </a:ln>
        </p:spPr>
      </p:pic>
      <p:pic>
        <p:nvPicPr>
          <p:cNvPr id="6" name="Bild 5" descr="samsung-internet_512x5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0" y="1339455"/>
            <a:ext cx="1722997" cy="172299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75763" y="3163685"/>
            <a:ext cx="845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830176" y="3177585"/>
            <a:ext cx="15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175341" y="3179768"/>
            <a:ext cx="845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730431" y="3163685"/>
            <a:ext cx="1722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68158" y="4306082"/>
            <a:ext cx="231864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github.com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alrra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/browser-logos</a:t>
            </a:r>
          </a:p>
        </p:txBody>
      </p:sp>
    </p:spTree>
    <p:extLst>
      <p:ext uri="{BB962C8B-B14F-4D97-AF65-F5344CB8AC3E}">
        <p14:creationId xmlns:p14="http://schemas.microsoft.com/office/powerpoint/2010/main" val="146313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add-to-homescree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6"/>
          <a:stretch/>
        </p:blipFill>
        <p:spPr>
          <a:xfrm>
            <a:off x="1542218" y="1421304"/>
            <a:ext cx="2893219" cy="18997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Bild 5" descr="smart-app-bann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3"/>
          <a:stretch/>
        </p:blipFill>
        <p:spPr>
          <a:xfrm>
            <a:off x="4708563" y="1421304"/>
            <a:ext cx="2893219" cy="1891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feld 11"/>
          <p:cNvSpPr txBox="1"/>
          <p:nvPr/>
        </p:nvSpPr>
        <p:spPr>
          <a:xfrm>
            <a:off x="1542218" y="3458339"/>
            <a:ext cx="2893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Native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homescreen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08563" y="3458339"/>
            <a:ext cx="2893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Native smart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banner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1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ome-screen-ic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0" r="70761" b="61126"/>
          <a:stretch/>
        </p:blipFill>
        <p:spPr>
          <a:xfrm>
            <a:off x="1504859" y="514885"/>
            <a:ext cx="845947" cy="858145"/>
          </a:xfrm>
          <a:prstGeom prst="rect">
            <a:avLst/>
          </a:prstGeom>
        </p:spPr>
      </p:pic>
      <p:pic>
        <p:nvPicPr>
          <p:cNvPr id="7" name="Bild 6" descr="splashsc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52" y="514885"/>
            <a:ext cx="2251221" cy="4002170"/>
          </a:xfrm>
          <a:prstGeom prst="rect">
            <a:avLst/>
          </a:prstGeom>
        </p:spPr>
      </p:pic>
      <p:pic>
        <p:nvPicPr>
          <p:cNvPr id="8" name="Bild 7" descr="display-standal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20" y="514885"/>
            <a:ext cx="2251221" cy="4002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1504859" y="4517055"/>
            <a:ext cx="845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icon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743752" y="4530955"/>
            <a:ext cx="225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Splashscreen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387920" y="4546007"/>
            <a:ext cx="225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Standalone</a:t>
            </a:r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display</a:t>
            </a:r>
            <a:r>
              <a:rPr lang="de-DE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7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güj.pn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8" r="-4308"/>
          <a:stretch>
            <a:fillRect/>
          </a:stretch>
        </p:blipFill>
        <p:spPr>
          <a:xfrm>
            <a:off x="2828547" y="1591056"/>
            <a:ext cx="3486906" cy="1961388"/>
          </a:xfrm>
        </p:spPr>
      </p:pic>
    </p:spTree>
    <p:extLst>
      <p:ext uri="{BB962C8B-B14F-4D97-AF65-F5344CB8AC3E}">
        <p14:creationId xmlns:p14="http://schemas.microsoft.com/office/powerpoint/2010/main" val="329865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pwa-light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80" y="507654"/>
            <a:ext cx="4351455" cy="2450927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3567465" y="2958581"/>
            <a:ext cx="2018001" cy="867862"/>
            <a:chOff x="3660776" y="4411551"/>
            <a:chExt cx="858791" cy="369332"/>
          </a:xfrm>
        </p:grpSpPr>
        <p:sp>
          <p:nvSpPr>
            <p:cNvPr id="9" name="Rechteck 8"/>
            <p:cNvSpPr/>
            <p:nvPr/>
          </p:nvSpPr>
          <p:spPr>
            <a:xfrm>
              <a:off x="3660776" y="4411551"/>
              <a:ext cx="858791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3660776" y="4431983"/>
              <a:ext cx="858791" cy="3012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</a:rPr>
                <a:t>6</a:t>
              </a:r>
              <a:r>
                <a:rPr lang="de-DE" sz="4000" dirty="0" smtClean="0">
                  <a:solidFill>
                    <a:schemeClr val="bg1"/>
                  </a:solidFill>
                </a:rPr>
                <a:t>5</a:t>
              </a:r>
              <a:r>
                <a:rPr lang="de-DE" sz="4000" dirty="0">
                  <a:solidFill>
                    <a:schemeClr val="bg1"/>
                  </a:solidFill>
                </a:rPr>
                <a:t>/100</a:t>
              </a:r>
              <a:endParaRPr lang="de-DE" sz="4000" dirty="0"/>
            </a:p>
          </p:txBody>
        </p:sp>
      </p:grpSp>
      <p:sp>
        <p:nvSpPr>
          <p:cNvPr id="6" name="Rechteck 5"/>
          <p:cNvSpPr/>
          <p:nvPr/>
        </p:nvSpPr>
        <p:spPr>
          <a:xfrm>
            <a:off x="5591989" y="3007614"/>
            <a:ext cx="1012069" cy="707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+20</a:t>
            </a:r>
            <a:endParaRPr lang="de-DE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5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Service Worker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13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me</a:t>
            </a:r>
            <a:r>
              <a:rPr lang="de-DE" sz="2000" dirty="0"/>
              <a:t> : “Service Worker,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?”</a:t>
            </a:r>
          </a:p>
          <a:p>
            <a:r>
              <a:rPr lang="de-DE" sz="2000" dirty="0"/>
              <a:t>Service Worker: “</a:t>
            </a:r>
            <a:r>
              <a:rPr lang="de-DE" sz="2000" dirty="0" err="1"/>
              <a:t>I’m</a:t>
            </a:r>
            <a:r>
              <a:rPr lang="de-DE" sz="2000" dirty="0"/>
              <a:t> a </a:t>
            </a:r>
            <a:r>
              <a:rPr lang="de-DE" sz="2000" dirty="0" err="1"/>
              <a:t>programmable</a:t>
            </a:r>
            <a:r>
              <a:rPr lang="de-DE" sz="2000" dirty="0"/>
              <a:t> </a:t>
            </a:r>
            <a:r>
              <a:rPr lang="de-DE" sz="2000" dirty="0" err="1"/>
              <a:t>network</a:t>
            </a:r>
            <a:r>
              <a:rPr lang="de-DE" sz="2000" dirty="0"/>
              <a:t> </a:t>
            </a:r>
            <a:r>
              <a:rPr lang="de-DE" sz="2000" dirty="0" err="1"/>
              <a:t>proxy</a:t>
            </a:r>
            <a:r>
              <a:rPr lang="de-DE" sz="2000" dirty="0"/>
              <a:t>.”</a:t>
            </a:r>
          </a:p>
          <a:p>
            <a:r>
              <a:rPr lang="de-DE" sz="2000" dirty="0" err="1"/>
              <a:t>me</a:t>
            </a:r>
            <a:r>
              <a:rPr lang="de-DE" sz="2000" dirty="0"/>
              <a:t> : “… </a:t>
            </a:r>
            <a:r>
              <a:rPr lang="de-DE" sz="2000" dirty="0" err="1"/>
              <a:t>what</a:t>
            </a:r>
            <a:r>
              <a:rPr lang="de-DE" sz="2000" dirty="0"/>
              <a:t>?”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351161" y="3355342"/>
            <a:ext cx="5340279" cy="892471"/>
          </a:xfrm>
        </p:spPr>
        <p:txBody>
          <a:bodyPr anchor="b"/>
          <a:lstStyle/>
          <a:p>
            <a:r>
              <a:rPr lang="de-DE" dirty="0"/>
              <a:t>Mariko </a:t>
            </a:r>
            <a:r>
              <a:rPr lang="de-DE" dirty="0" err="1"/>
              <a:t>Kosaka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4" y="3421062"/>
            <a:ext cx="826752" cy="826752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601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5259" r="-5259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15381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5259" r="-5259"/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5259" r="-5259"/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5259" r="-5259"/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0"/>
            <a:ext cx="82737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hrome_512x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1" y="1339455"/>
            <a:ext cx="1722996" cy="1722996"/>
          </a:xfrm>
          <a:prstGeom prst="rect">
            <a:avLst/>
          </a:prstGeom>
        </p:spPr>
      </p:pic>
      <p:pic>
        <p:nvPicPr>
          <p:cNvPr id="4" name="Bild 3" descr="firefox_512x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50" y="1339455"/>
            <a:ext cx="1722997" cy="1722997"/>
          </a:xfrm>
          <a:prstGeom prst="rect">
            <a:avLst/>
          </a:prstGeom>
        </p:spPr>
      </p:pic>
      <p:pic>
        <p:nvPicPr>
          <p:cNvPr id="5" name="Bild 4" descr="safari-ios_512x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31" y="1339455"/>
            <a:ext cx="1722997" cy="1722997"/>
          </a:xfrm>
          <a:prstGeom prst="rect">
            <a:avLst/>
          </a:prstGeom>
          <a:ln>
            <a:noFill/>
          </a:ln>
        </p:spPr>
      </p:pic>
      <p:pic>
        <p:nvPicPr>
          <p:cNvPr id="6" name="Bild 5" descr="samsung-internet_512x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0" y="1339455"/>
            <a:ext cx="1722997" cy="172299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75763" y="3163685"/>
            <a:ext cx="845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182225" y="3177585"/>
            <a:ext cx="845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175341" y="3179768"/>
            <a:ext cx="845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983275" y="3163685"/>
            <a:ext cx="1216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Shipped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68158" y="4306082"/>
            <a:ext cx="231864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github.com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alrra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/browser-logos</a:t>
            </a:r>
          </a:p>
        </p:txBody>
      </p:sp>
    </p:spTree>
    <p:extLst>
      <p:ext uri="{BB962C8B-B14F-4D97-AF65-F5344CB8AC3E}">
        <p14:creationId xmlns:p14="http://schemas.microsoft.com/office/powerpoint/2010/main" val="56846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3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132676" y="1278635"/>
            <a:ext cx="6888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With</a:t>
            </a:r>
            <a:r>
              <a:rPr lang="de-DE" sz="48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great</a:t>
            </a:r>
            <a:r>
              <a:rPr lang="de-DE" sz="48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 power,</a:t>
            </a:r>
          </a:p>
          <a:p>
            <a:pPr algn="ctr"/>
            <a:r>
              <a:rPr lang="de-DE" sz="48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Comes </a:t>
            </a:r>
            <a:r>
              <a:rPr lang="de-DE" sz="48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great</a:t>
            </a:r>
            <a:r>
              <a:rPr lang="de-DE" sz="4800" dirty="0" smtClean="0">
                <a:solidFill>
                  <a:schemeClr val="bg1"/>
                </a:solidFill>
                <a:latin typeface="Pacifico Regular"/>
                <a:cs typeface="Pacifico Regular"/>
              </a:rPr>
              <a:t> </a:t>
            </a:r>
            <a:r>
              <a:rPr lang="de-DE" sz="48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responsibility</a:t>
            </a:r>
            <a:endParaRPr lang="de-DE" sz="48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4410572" y="2145360"/>
            <a:ext cx="3724102" cy="702935"/>
          </a:xfrm>
          <a:prstGeom prst="line">
            <a:avLst/>
          </a:prstGeom>
          <a:ln w="76200" cmpd="sng">
            <a:solidFill>
              <a:srgbClr val="3333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799992" y="2864715"/>
            <a:ext cx="2947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 smtClean="0">
                <a:solidFill>
                  <a:schemeClr val="bg1"/>
                </a:solidFill>
                <a:latin typeface="Pacifico Regular"/>
                <a:cs typeface="Pacifico Regular"/>
              </a:rPr>
              <a:t>complexity</a:t>
            </a:r>
            <a:endParaRPr lang="de-DE" sz="4800" dirty="0">
              <a:solidFill>
                <a:schemeClr val="bg1"/>
              </a:solidFill>
              <a:latin typeface="Pacifico Regular"/>
              <a:cs typeface="Pacific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148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70938" b="-70938"/>
          <a:stretch>
            <a:fillRect/>
          </a:stretch>
        </p:blipFill>
        <p:spPr>
          <a:xfrm>
            <a:off x="419538" y="235990"/>
            <a:ext cx="8304925" cy="46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4" y="1886356"/>
            <a:ext cx="2003718" cy="1629039"/>
          </a:xfrm>
          <a:prstGeom prst="rect">
            <a:avLst/>
          </a:prstGeom>
        </p:spPr>
      </p:pic>
      <p:pic>
        <p:nvPicPr>
          <p:cNvPr id="13" name="Bild 12" descr="badge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27" y="1886356"/>
            <a:ext cx="1629039" cy="1629039"/>
          </a:xfrm>
          <a:prstGeom prst="rect">
            <a:avLst/>
          </a:prstGeom>
        </p:spPr>
      </p:pic>
      <p:pic>
        <p:nvPicPr>
          <p:cNvPr id="14" name="Bild 13" descr="tinder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54" y="1529481"/>
            <a:ext cx="1727116" cy="1985914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074222" y="4306082"/>
            <a:ext cx="36125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about.twitter.com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en_us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company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/brand-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resources.html</a:t>
            </a:r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tinder.com</a:t>
            </a:r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business.pinterest.com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/en/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pinterest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-brand-</a:t>
            </a:r>
            <a:r>
              <a:rPr lang="de-DE" sz="1050" dirty="0" err="1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guidelines</a:t>
            </a:r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9583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7609" r="-17609"/>
          <a:stretch>
            <a:fillRect/>
          </a:stretch>
        </p:blipFill>
        <p:spPr/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0"/>
            <a:ext cx="84113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...</a:t>
            </a:r>
            <a:r>
              <a:rPr lang="de-DE" dirty="0" err="1" smtClean="0"/>
              <a:t>later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07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todd-quackenbush-701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8" b="15368"/>
          <a:stretch>
            <a:fillRect/>
          </a:stretch>
        </p:blipFill>
        <p:spPr/>
      </p:pic>
      <p:sp>
        <p:nvSpPr>
          <p:cNvPr id="3" name="Textfeld 2"/>
          <p:cNvSpPr txBox="1"/>
          <p:nvPr/>
        </p:nvSpPr>
        <p:spPr>
          <a:xfrm>
            <a:off x="6086030" y="4306082"/>
            <a:ext cx="26007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unsplash.com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photos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/IClZBVw5W5A</a:t>
            </a:r>
          </a:p>
        </p:txBody>
      </p:sp>
    </p:spTree>
    <p:extLst>
      <p:ext uri="{BB962C8B-B14F-4D97-AF65-F5344CB8AC3E}">
        <p14:creationId xmlns:p14="http://schemas.microsoft.com/office/powerpoint/2010/main" val="4004057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pwa-light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80" y="507654"/>
            <a:ext cx="4351455" cy="2450927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3567465" y="2958581"/>
            <a:ext cx="2018001" cy="867862"/>
            <a:chOff x="3660776" y="4411551"/>
            <a:chExt cx="858791" cy="369332"/>
          </a:xfrm>
          <a:solidFill>
            <a:srgbClr val="8BC34A"/>
          </a:solidFill>
        </p:grpSpPr>
        <p:sp>
          <p:nvSpPr>
            <p:cNvPr id="9" name="Rechteck 8"/>
            <p:cNvSpPr/>
            <p:nvPr/>
          </p:nvSpPr>
          <p:spPr>
            <a:xfrm>
              <a:off x="3660776" y="4411551"/>
              <a:ext cx="858791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3660776" y="4431983"/>
              <a:ext cx="858791" cy="301252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/>
              <a:r>
                <a:rPr lang="de-DE" sz="4000" dirty="0" smtClean="0">
                  <a:solidFill>
                    <a:schemeClr val="bg1"/>
                  </a:solidFill>
                </a:rPr>
                <a:t>91/</a:t>
              </a:r>
              <a:r>
                <a:rPr lang="de-DE" sz="4000" dirty="0">
                  <a:solidFill>
                    <a:schemeClr val="bg1"/>
                  </a:solidFill>
                </a:rPr>
                <a:t>100</a:t>
              </a:r>
              <a:endParaRPr lang="de-DE" sz="4000" dirty="0"/>
            </a:p>
          </p:txBody>
        </p:sp>
      </p:grpSp>
      <p:sp>
        <p:nvSpPr>
          <p:cNvPr id="6" name="Rechteck 5"/>
          <p:cNvSpPr/>
          <p:nvPr/>
        </p:nvSpPr>
        <p:spPr>
          <a:xfrm>
            <a:off x="5591989" y="3007614"/>
            <a:ext cx="1012069" cy="707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+26</a:t>
            </a:r>
            <a:endParaRPr lang="de-DE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16178" y="4306082"/>
            <a:ext cx="48706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developers.google.com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/web/progressive-web-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apps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images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pwa-</a:t>
            </a:r>
            <a:r>
              <a:rPr lang="de-DE" sz="1050" dirty="0" err="1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lighthouse.png</a:t>
            </a:r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5311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CB34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Passed</a:t>
            </a:r>
            <a:r>
              <a:rPr lang="de-DE" dirty="0" smtClean="0">
                <a:solidFill>
                  <a:schemeClr val="bg1"/>
                </a:solidFill>
              </a:rPr>
              <a:t> (10/11)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rgbClr val="FFFFFF"/>
                </a:solidFill>
              </a:rPr>
              <a:t>...</a:t>
            </a:r>
          </a:p>
          <a:p>
            <a:r>
              <a:rPr lang="de-DE" dirty="0">
                <a:solidFill>
                  <a:srgbClr val="FFFFFF"/>
                </a:solidFill>
              </a:rPr>
              <a:t>User </a:t>
            </a:r>
            <a:r>
              <a:rPr lang="de-DE" dirty="0" err="1" smtClean="0">
                <a:solidFill>
                  <a:srgbClr val="FFFFFF"/>
                </a:solidFill>
              </a:rPr>
              <a:t>can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be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prompted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Install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Web App</a:t>
            </a:r>
          </a:p>
          <a:p>
            <a:r>
              <a:rPr lang="de-DE" dirty="0" err="1" smtClean="0">
                <a:solidFill>
                  <a:srgbClr val="FFFFFF"/>
                </a:solidFill>
              </a:rPr>
              <a:t>Configured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a </a:t>
            </a:r>
            <a:r>
              <a:rPr lang="de-DE" dirty="0" err="1">
                <a:solidFill>
                  <a:srgbClr val="FFFFFF"/>
                </a:solidFill>
              </a:rPr>
              <a:t>custom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splash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screen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 err="1">
                <a:solidFill>
                  <a:srgbClr val="FFFFFF"/>
                </a:solidFill>
              </a:rPr>
              <a:t>Address</a:t>
            </a:r>
            <a:r>
              <a:rPr lang="de-DE" dirty="0">
                <a:solidFill>
                  <a:srgbClr val="FFFFFF"/>
                </a:solidFill>
              </a:rPr>
              <a:t> bar </a:t>
            </a:r>
            <a:r>
              <a:rPr lang="de-DE" dirty="0" err="1" smtClean="0">
                <a:solidFill>
                  <a:srgbClr val="FFFFFF"/>
                </a:solidFill>
              </a:rPr>
              <a:t>matches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brand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colors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 smtClean="0">
                <a:solidFill>
                  <a:srgbClr val="FFFFFF"/>
                </a:solidFill>
              </a:rPr>
              <a:t>Register </a:t>
            </a:r>
            <a:r>
              <a:rPr lang="de-DE" dirty="0">
                <a:solidFill>
                  <a:srgbClr val="FFFFFF"/>
                </a:solidFill>
              </a:rPr>
              <a:t>a Service Worker</a:t>
            </a:r>
          </a:p>
          <a:p>
            <a:r>
              <a:rPr lang="de-DE" dirty="0" err="1" smtClean="0">
                <a:solidFill>
                  <a:srgbClr val="FFFFFF"/>
                </a:solidFill>
              </a:rPr>
              <a:t>Responds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with</a:t>
            </a:r>
            <a:r>
              <a:rPr lang="de-DE" dirty="0">
                <a:solidFill>
                  <a:srgbClr val="FFFFFF"/>
                </a:solidFill>
              </a:rPr>
              <a:t> a 200 </a:t>
            </a:r>
            <a:r>
              <a:rPr lang="de-DE" dirty="0" err="1">
                <a:solidFill>
                  <a:srgbClr val="FFFFFF"/>
                </a:solidFill>
              </a:rPr>
              <a:t>when</a:t>
            </a:r>
            <a:r>
              <a:rPr lang="de-DE" dirty="0">
                <a:solidFill>
                  <a:srgbClr val="FFFFFF"/>
                </a:solidFill>
              </a:rPr>
              <a:t> offline</a:t>
            </a: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1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3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Failed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>
                <a:solidFill>
                  <a:schemeClr val="bg1"/>
                </a:solidFill>
              </a:rPr>
              <a:t>1</a:t>
            </a:r>
            <a:r>
              <a:rPr lang="de-DE" dirty="0" smtClean="0">
                <a:solidFill>
                  <a:schemeClr val="bg1"/>
                </a:solidFill>
              </a:rPr>
              <a:t>/11)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Page </a:t>
            </a:r>
            <a:r>
              <a:rPr lang="de-DE" dirty="0" err="1">
                <a:solidFill>
                  <a:srgbClr val="FFFFFF"/>
                </a:solidFill>
              </a:rPr>
              <a:t>load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not fast </a:t>
            </a:r>
            <a:r>
              <a:rPr lang="de-DE" dirty="0" err="1">
                <a:solidFill>
                  <a:srgbClr val="FFFFFF"/>
                </a:solidFill>
              </a:rPr>
              <a:t>enough</a:t>
            </a:r>
            <a:r>
              <a:rPr lang="de-DE" dirty="0">
                <a:solidFill>
                  <a:srgbClr val="FFFFFF"/>
                </a:solidFill>
              </a:rPr>
              <a:t> on 3G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3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Challenges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5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3846876" y="1193357"/>
            <a:ext cx="1859644" cy="1946782"/>
            <a:chOff x="1397000" y="1314397"/>
            <a:chExt cx="1859643" cy="1946782"/>
          </a:xfrm>
        </p:grpSpPr>
        <p:pic>
          <p:nvPicPr>
            <p:cNvPr id="8" name="Bild 7" descr="icon-512x5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0" y="1673679"/>
              <a:ext cx="1587500" cy="158750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2712357" y="1401536"/>
              <a:ext cx="544286" cy="544286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2779709" y="1314397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bg1"/>
                  </a:solidFill>
                </a:rPr>
                <a:t>2</a:t>
              </a:r>
              <a:endParaRPr lang="de-DE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Bild 5" descr="noun_8215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38" y="1625638"/>
            <a:ext cx="1844243" cy="1844243"/>
          </a:xfrm>
          <a:prstGeom prst="rect">
            <a:avLst/>
          </a:prstGeom>
        </p:spPr>
      </p:pic>
      <p:pic>
        <p:nvPicPr>
          <p:cNvPr id="7" name="Bild 6" descr="noun_88548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20" y="1551378"/>
            <a:ext cx="1992763" cy="1992763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354239" y="4306082"/>
            <a:ext cx="63325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de-DE" sz="1050" dirty="0" smtClean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  <a:p>
            <a:pPr algn="r"/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thenounproject.com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term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performance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/885483/</a:t>
            </a:r>
          </a:p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thenounproject.com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search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/?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q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=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offline&amp;i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=</a:t>
            </a:r>
            <a:r>
              <a:rPr lang="de-DE" sz="1050" dirty="0" smtClean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821504</a:t>
            </a:r>
            <a:endParaRPr lang="de-DE" sz="1050" dirty="0">
              <a:solidFill>
                <a:schemeClr val="bg1">
                  <a:lumMod val="75000"/>
                </a:schemeClr>
              </a:solidFill>
              <a:latin typeface="Roboto Condensed Regular"/>
              <a:cs typeface="Roboto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357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5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94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33333"/>
                </a:solidFill>
              </a:rPr>
              <a:t>"</a:t>
            </a:r>
            <a:r>
              <a:rPr lang="de-DE" dirty="0">
                <a:solidFill>
                  <a:srgbClr val="333333"/>
                </a:solidFill>
              </a:rPr>
              <a:t>Progressive Web Apps </a:t>
            </a:r>
            <a:r>
              <a:rPr lang="de-DE" dirty="0" err="1">
                <a:solidFill>
                  <a:srgbClr val="333333"/>
                </a:solidFill>
              </a:rPr>
              <a:t>are</a:t>
            </a:r>
            <a:r>
              <a:rPr lang="de-DE" dirty="0">
                <a:solidFill>
                  <a:srgbClr val="333333"/>
                </a:solidFill>
              </a:rPr>
              <a:t> fast</a:t>
            </a:r>
            <a:r>
              <a:rPr lang="de-DE" dirty="0" smtClean="0">
                <a:solidFill>
                  <a:srgbClr val="333333"/>
                </a:solidFill>
              </a:rPr>
              <a:t>, robust</a:t>
            </a:r>
            <a:r>
              <a:rPr lang="de-DE" dirty="0">
                <a:solidFill>
                  <a:srgbClr val="333333"/>
                </a:solidFill>
              </a:rPr>
              <a:t>, </a:t>
            </a:r>
            <a:r>
              <a:rPr lang="de-DE" dirty="0" err="1">
                <a:solidFill>
                  <a:srgbClr val="333333"/>
                </a:solidFill>
              </a:rPr>
              <a:t>app-like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experiences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built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using</a:t>
            </a:r>
            <a:r>
              <a:rPr lang="de-DE" dirty="0">
                <a:solidFill>
                  <a:srgbClr val="333333"/>
                </a:solidFill>
              </a:rPr>
              <a:t> Service </a:t>
            </a:r>
            <a:r>
              <a:rPr lang="de-DE" dirty="0" err="1">
                <a:solidFill>
                  <a:srgbClr val="333333"/>
                </a:solidFill>
              </a:rPr>
              <a:t>Workers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and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other</a:t>
            </a:r>
            <a:r>
              <a:rPr lang="de-DE" dirty="0">
                <a:solidFill>
                  <a:srgbClr val="333333"/>
                </a:solidFill>
              </a:rPr>
              <a:t> modern web </a:t>
            </a:r>
            <a:r>
              <a:rPr lang="de-DE" dirty="0" err="1">
                <a:solidFill>
                  <a:srgbClr val="333333"/>
                </a:solidFill>
              </a:rPr>
              <a:t>capabilities</a:t>
            </a:r>
            <a:r>
              <a:rPr lang="de-DE" dirty="0" smtClean="0">
                <a:solidFill>
                  <a:srgbClr val="333333"/>
                </a:solidFill>
              </a:rPr>
              <a:t>"</a:t>
            </a:r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351161" y="3355342"/>
            <a:ext cx="5340279" cy="892471"/>
          </a:xfrm>
        </p:spPr>
        <p:txBody>
          <a:bodyPr anchor="b"/>
          <a:lstStyle/>
          <a:p>
            <a:r>
              <a:rPr lang="de-DE" dirty="0"/>
              <a:t>Alex </a:t>
            </a:r>
            <a:r>
              <a:rPr lang="de-DE" dirty="0" smtClean="0"/>
              <a:t>Russell, </a:t>
            </a:r>
            <a:r>
              <a:rPr lang="de-DE" dirty="0"/>
              <a:t>Chrome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Summit</a:t>
            </a:r>
            <a:r>
              <a:rPr lang="de-DE" dirty="0"/>
              <a:t> </a:t>
            </a:r>
            <a:r>
              <a:rPr lang="de-DE" dirty="0" smtClean="0"/>
              <a:t>2015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0135" t="3069" r="10776" b="17842"/>
          <a:stretch/>
        </p:blipFill>
        <p:spPr>
          <a:xfrm>
            <a:off x="1452564" y="3421062"/>
            <a:ext cx="826752" cy="826752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282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smtClean="0">
                <a:solidFill>
                  <a:srgbClr val="000000"/>
                </a:solidFill>
                <a:hlinkClick r:id="rId2"/>
              </a:rPr>
              <a:t>https</a:t>
            </a:r>
            <a:r>
              <a:rPr lang="de-DE" sz="1800" dirty="0">
                <a:solidFill>
                  <a:srgbClr val="000000"/>
                </a:solidFill>
                <a:hlinkClick r:id="rId2"/>
              </a:rPr>
              <a:t>://de.udacity.com/course/intro-to-progressive-web-apps--</a:t>
            </a:r>
            <a:r>
              <a:rPr lang="de-DE" sz="1800" dirty="0" smtClean="0">
                <a:solidFill>
                  <a:srgbClr val="000000"/>
                </a:solidFill>
                <a:hlinkClick r:id="rId2"/>
              </a:rPr>
              <a:t>ud811</a:t>
            </a:r>
            <a:endParaRPr lang="de-DE" sz="1800" dirty="0" smtClean="0">
              <a:solidFill>
                <a:srgbClr val="000000"/>
              </a:solidFill>
            </a:endParaRPr>
          </a:p>
          <a:p>
            <a:r>
              <a:rPr lang="de-DE" sz="1800" dirty="0">
                <a:solidFill>
                  <a:srgbClr val="000000"/>
                </a:solidFill>
                <a:hlinkClick r:id="rId3"/>
              </a:rPr>
              <a:t>https://de.udacity.com/course/offline-web-applications--</a:t>
            </a:r>
            <a:r>
              <a:rPr lang="de-DE" sz="1800" dirty="0" smtClean="0">
                <a:solidFill>
                  <a:srgbClr val="000000"/>
                </a:solidFill>
                <a:hlinkClick r:id="rId3"/>
              </a:rPr>
              <a:t>ud899</a:t>
            </a:r>
            <a:endParaRPr lang="de-DE" sz="1800" dirty="0" smtClean="0">
              <a:solidFill>
                <a:srgbClr val="000000"/>
              </a:solidFill>
            </a:endParaRPr>
          </a:p>
          <a:p>
            <a:r>
              <a:rPr lang="de-DE" sz="1800" dirty="0">
                <a:solidFill>
                  <a:srgbClr val="000000"/>
                </a:solidFill>
                <a:hlinkClick r:id="rId4"/>
              </a:rPr>
              <a:t>https://developers.google.com/web/ilt/pwa</a:t>
            </a:r>
            <a:r>
              <a:rPr lang="de-DE" sz="1800" dirty="0" smtClean="0">
                <a:solidFill>
                  <a:srgbClr val="000000"/>
                </a:solidFill>
                <a:hlinkClick r:id="rId4"/>
              </a:rPr>
              <a:t>/</a:t>
            </a:r>
            <a:endParaRPr lang="de-DE" sz="1800" dirty="0" smtClean="0">
              <a:solidFill>
                <a:srgbClr val="000000"/>
              </a:solidFill>
            </a:endParaRPr>
          </a:p>
          <a:p>
            <a:r>
              <a:rPr lang="de-DE" sz="1800" dirty="0">
                <a:solidFill>
                  <a:srgbClr val="000000"/>
                </a:solidFill>
                <a:hlinkClick r:id="rId5"/>
              </a:rPr>
              <a:t>https://jakearchibald.com/2014/offline-cookbook</a:t>
            </a:r>
            <a:r>
              <a:rPr lang="de-DE" sz="1800" dirty="0" smtClean="0">
                <a:solidFill>
                  <a:srgbClr val="000000"/>
                </a:solidFill>
                <a:hlinkClick r:id="rId5"/>
              </a:rPr>
              <a:t>/</a:t>
            </a:r>
            <a:endParaRPr lang="de-DE" sz="1800" dirty="0" smtClean="0">
              <a:solidFill>
                <a:srgbClr val="000000"/>
              </a:solidFill>
              <a:hlinkClick r:id="rId6"/>
            </a:endParaRPr>
          </a:p>
          <a:p>
            <a:r>
              <a:rPr lang="de-DE" sz="1800" dirty="0" smtClean="0">
                <a:solidFill>
                  <a:srgbClr val="000000"/>
                </a:solidFill>
                <a:hlinkClick r:id="rId6"/>
              </a:rPr>
              <a:t>https</a:t>
            </a:r>
            <a:r>
              <a:rPr lang="de-DE" sz="1800" dirty="0">
                <a:solidFill>
                  <a:srgbClr val="000000"/>
                </a:solidFill>
                <a:hlinkClick r:id="rId6"/>
              </a:rPr>
              <a:t>://serviceworke.rs/</a:t>
            </a:r>
            <a:endParaRPr lang="de-DE" sz="1800" dirty="0">
              <a:solidFill>
                <a:srgbClr val="000000"/>
              </a:solidFill>
            </a:endParaRPr>
          </a:p>
          <a:p>
            <a:r>
              <a:rPr lang="de-DE" sz="1800" dirty="0" smtClean="0">
                <a:solidFill>
                  <a:srgbClr val="000000"/>
                </a:solidFill>
                <a:hlinkClick r:id="rId7"/>
              </a:rPr>
              <a:t>https</a:t>
            </a:r>
            <a:r>
              <a:rPr lang="de-DE" sz="1800" dirty="0">
                <a:solidFill>
                  <a:srgbClr val="000000"/>
                </a:solidFill>
                <a:hlinkClick r:id="rId7"/>
              </a:rPr>
              <a:t>://github.com/hemanth/awesome-</a:t>
            </a:r>
            <a:r>
              <a:rPr lang="de-DE" sz="1800" dirty="0" smtClean="0">
                <a:solidFill>
                  <a:srgbClr val="000000"/>
                </a:solidFill>
                <a:hlinkClick r:id="rId7"/>
              </a:rPr>
              <a:t>pwa</a:t>
            </a:r>
            <a:endParaRPr lang="de-DE" sz="1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8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1965022" y="1556498"/>
            <a:ext cx="5223700" cy="2048897"/>
            <a:chOff x="1965022" y="1556498"/>
            <a:chExt cx="5223700" cy="2048897"/>
          </a:xfrm>
        </p:grpSpPr>
        <p:sp>
          <p:nvSpPr>
            <p:cNvPr id="4" name="Abgerundetes Rechteck 3"/>
            <p:cNvSpPr/>
            <p:nvPr/>
          </p:nvSpPr>
          <p:spPr>
            <a:xfrm>
              <a:off x="1965022" y="1556498"/>
              <a:ext cx="2153801" cy="712259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latin typeface="Open Sans SemiBold"/>
                  <a:cs typeface="Open Sans SemiBold"/>
                </a:rPr>
                <a:t>HTTPS</a:t>
              </a:r>
              <a:endParaRPr lang="de-DE" dirty="0">
                <a:latin typeface="Open Sans SemiBold"/>
                <a:cs typeface="Open Sans SemiBold"/>
              </a:endParaRPr>
            </a:p>
          </p:txBody>
        </p:sp>
        <p:sp>
          <p:nvSpPr>
            <p:cNvPr id="6" name="Abgerundetes Rechteck 5"/>
            <p:cNvSpPr/>
            <p:nvPr/>
          </p:nvSpPr>
          <p:spPr>
            <a:xfrm>
              <a:off x="5034921" y="1556498"/>
              <a:ext cx="2153801" cy="712259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>
                  <a:latin typeface="Open Sans SemiBold"/>
                  <a:cs typeface="Open Sans SemiBold"/>
                </a:rPr>
                <a:t>Responsive</a:t>
              </a:r>
              <a:endParaRPr lang="de-DE" dirty="0">
                <a:latin typeface="Open Sans SemiBold"/>
                <a:cs typeface="Open Sans SemiBold"/>
              </a:endParaRP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1965022" y="2893136"/>
              <a:ext cx="2153801" cy="712259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latin typeface="Open Sans SemiBold"/>
                  <a:cs typeface="Open Sans SemiBold"/>
                </a:rPr>
                <a:t>Offline</a:t>
              </a:r>
              <a:endParaRPr lang="de-DE" dirty="0">
                <a:latin typeface="Open Sans SemiBold"/>
                <a:cs typeface="Open Sans SemiBold"/>
              </a:endParaRP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5034921" y="2893136"/>
              <a:ext cx="2153801" cy="712259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latin typeface="Open Sans SemiBold"/>
                  <a:cs typeface="Open Sans SemiBold"/>
                </a:rPr>
                <a:t>Manifest</a:t>
              </a:r>
              <a:endParaRPr lang="de-DE" dirty="0">
                <a:latin typeface="Open Sans SemiBold"/>
                <a:cs typeface="Open Sans SemiBold"/>
              </a:endParaRPr>
            </a:p>
          </p:txBody>
        </p:sp>
      </p:grpSp>
      <p:sp>
        <p:nvSpPr>
          <p:cNvPr id="2" name="Rechteck 1"/>
          <p:cNvSpPr/>
          <p:nvPr/>
        </p:nvSpPr>
        <p:spPr>
          <a:xfrm>
            <a:off x="1677346" y="1220698"/>
            <a:ext cx="5789308" cy="2702104"/>
          </a:xfrm>
          <a:prstGeom prst="rect">
            <a:avLst/>
          </a:prstGeom>
          <a:noFill/>
          <a:ln w="76200" cmpd="sng">
            <a:solidFill>
              <a:srgbClr val="2196F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171891" y="7230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196F3"/>
                </a:solidFill>
              </a:rPr>
              <a:t>PWA</a:t>
            </a:r>
            <a:endParaRPr lang="de-DE" dirty="0">
              <a:solidFill>
                <a:srgbClr val="2196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5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Bild 9" descr="noun_1542361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6"/>
          <a:stretch/>
        </p:blipFill>
        <p:spPr>
          <a:xfrm>
            <a:off x="5983067" y="1574016"/>
            <a:ext cx="2217932" cy="1869144"/>
          </a:xfrm>
          <a:prstGeom prst="rect">
            <a:avLst/>
          </a:prstGeom>
        </p:spPr>
      </p:pic>
      <p:pic>
        <p:nvPicPr>
          <p:cNvPr id="5" name="Bild 4" descr="noun_436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56" y="1070006"/>
            <a:ext cx="3003488" cy="3003488"/>
          </a:xfrm>
          <a:prstGeom prst="rect">
            <a:avLst/>
          </a:prstGeom>
        </p:spPr>
      </p:pic>
      <p:pic>
        <p:nvPicPr>
          <p:cNvPr id="6" name="Bild 5" descr="noun_88548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2" y="1761235"/>
            <a:ext cx="1782906" cy="1782906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509464" y="4306082"/>
            <a:ext cx="417733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thenounproject.com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term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performance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/885483/</a:t>
            </a:r>
          </a:p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thenounproject.com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term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/happy-man/53700/</a:t>
            </a:r>
          </a:p>
          <a:p>
            <a:pPr algn="r"/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https://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thenounproject.com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/wirawizinda097/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collection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</a:t>
            </a:r>
            <a:r>
              <a:rPr lang="de-DE" sz="1050" dirty="0" err="1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money</a:t>
            </a:r>
            <a:r>
              <a:rPr lang="de-DE" sz="1050" dirty="0">
                <a:solidFill>
                  <a:schemeClr val="bg1">
                    <a:lumMod val="75000"/>
                  </a:schemeClr>
                </a:solidFill>
                <a:latin typeface="Roboto Condensed Regular"/>
                <a:cs typeface="Roboto Condensed Regular"/>
              </a:rPr>
              <a:t>/?i=1542361</a:t>
            </a:r>
          </a:p>
        </p:txBody>
      </p:sp>
    </p:spTree>
    <p:extLst>
      <p:ext uri="{BB962C8B-B14F-4D97-AF65-F5344CB8AC3E}">
        <p14:creationId xmlns:p14="http://schemas.microsoft.com/office/powerpoint/2010/main" val="427671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5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888121" y="122183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latin typeface="Open Sans SemiBold"/>
                <a:cs typeface="Open Sans SemiBold"/>
              </a:rPr>
              <a:t>Measure</a:t>
            </a:r>
            <a:endParaRPr lang="de-DE" dirty="0">
              <a:latin typeface="Open Sans SemiBold"/>
              <a:cs typeface="Open Sans SemiBold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910171" y="122183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Open Sans SemiBold"/>
                <a:cs typeface="Open Sans SemiBold"/>
              </a:rPr>
              <a:t>Easy </a:t>
            </a:r>
            <a:r>
              <a:rPr lang="de-DE" dirty="0" err="1" smtClean="0">
                <a:latin typeface="Open Sans SemiBold"/>
                <a:cs typeface="Open Sans SemiBold"/>
              </a:rPr>
              <a:t>Stuff</a:t>
            </a:r>
            <a:endParaRPr lang="de-DE" dirty="0">
              <a:latin typeface="Open Sans SemiBold"/>
              <a:cs typeface="Open Sans SemiBold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888121" y="317630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latin typeface="Open Sans SemiBold"/>
                <a:cs typeface="Open Sans SemiBold"/>
              </a:rPr>
              <a:t>Measure</a:t>
            </a:r>
            <a:endParaRPr lang="de-DE" dirty="0">
              <a:latin typeface="Open Sans SemiBold"/>
              <a:cs typeface="Open Sans SemiBold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910171" y="317630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latin typeface="Open Sans SemiBold"/>
                <a:cs typeface="Open Sans SemiBold"/>
              </a:rPr>
              <a:t>Measure</a:t>
            </a:r>
            <a:endParaRPr lang="de-DE" dirty="0">
              <a:latin typeface="Open Sans SemiBold"/>
              <a:cs typeface="Open Sans SemiBold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3399146" y="122183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Open Sans SemiBold"/>
                <a:cs typeface="Open Sans SemiBold"/>
              </a:rPr>
              <a:t>Group</a:t>
            </a:r>
            <a:endParaRPr lang="de-DE" dirty="0">
              <a:latin typeface="Open Sans SemiBold"/>
              <a:cs typeface="Open Sans SemiBold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3399146" y="3176309"/>
            <a:ext cx="2153801" cy="712259"/>
          </a:xfrm>
          <a:prstGeom prst="roundRect">
            <a:avLst/>
          </a:prstGeom>
          <a:solidFill>
            <a:srgbClr val="9C27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Open Sans SemiBold"/>
                <a:cs typeface="Open Sans SemiBold"/>
              </a:rPr>
              <a:t>Hard </a:t>
            </a:r>
            <a:r>
              <a:rPr lang="de-DE" dirty="0" err="1" smtClean="0">
                <a:latin typeface="Open Sans SemiBold"/>
                <a:cs typeface="Open Sans SemiBold"/>
              </a:rPr>
              <a:t>Stuff</a:t>
            </a:r>
            <a:endParaRPr lang="de-DE" dirty="0">
              <a:latin typeface="Open Sans SemiBold"/>
              <a:cs typeface="Open Sans SemiBold"/>
            </a:endParaRPr>
          </a:p>
        </p:txBody>
      </p:sp>
      <p:cxnSp>
        <p:nvCxnSpPr>
          <p:cNvPr id="3" name="Gerade Verbindung mit Pfeil 2"/>
          <p:cNvCxnSpPr>
            <a:stCxn id="4" idx="3"/>
            <a:endCxn id="9" idx="1"/>
          </p:cNvCxnSpPr>
          <p:nvPr/>
        </p:nvCxnSpPr>
        <p:spPr>
          <a:xfrm>
            <a:off x="3041922" y="1577969"/>
            <a:ext cx="357224" cy="0"/>
          </a:xfrm>
          <a:prstGeom prst="straightConnector1">
            <a:avLst/>
          </a:prstGeom>
          <a:ln>
            <a:solidFill>
              <a:srgbClr val="9C27B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5552947" y="1577969"/>
            <a:ext cx="357224" cy="0"/>
          </a:xfrm>
          <a:prstGeom prst="straightConnector1">
            <a:avLst/>
          </a:prstGeom>
          <a:ln>
            <a:solidFill>
              <a:srgbClr val="9C27B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7" idx="3"/>
            <a:endCxn id="10" idx="1"/>
          </p:cNvCxnSpPr>
          <p:nvPr/>
        </p:nvCxnSpPr>
        <p:spPr>
          <a:xfrm>
            <a:off x="3041922" y="3532439"/>
            <a:ext cx="357224" cy="0"/>
          </a:xfrm>
          <a:prstGeom prst="straightConnector1">
            <a:avLst/>
          </a:prstGeom>
          <a:ln>
            <a:solidFill>
              <a:srgbClr val="9C27B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krümmte Verbindung 15"/>
          <p:cNvCxnSpPr>
            <a:stCxn id="6" idx="2"/>
            <a:endCxn id="7" idx="0"/>
          </p:cNvCxnSpPr>
          <p:nvPr/>
        </p:nvCxnSpPr>
        <p:spPr>
          <a:xfrm rot="5400000">
            <a:off x="3854942" y="44178"/>
            <a:ext cx="1242211" cy="5022050"/>
          </a:xfrm>
          <a:prstGeom prst="curvedConnector3">
            <a:avLst>
              <a:gd name="adj1" fmla="val 50000"/>
            </a:avLst>
          </a:prstGeom>
          <a:ln>
            <a:solidFill>
              <a:srgbClr val="9C27B0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552947" y="3544422"/>
            <a:ext cx="357224" cy="0"/>
          </a:xfrm>
          <a:prstGeom prst="straightConnector1">
            <a:avLst/>
          </a:prstGeom>
          <a:ln>
            <a:solidFill>
              <a:srgbClr val="9C27B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3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Macintosh PowerPoint</Application>
  <PresentationFormat>Bildschirmpräsentation (16:9)</PresentationFormat>
  <Paragraphs>139</Paragraphs>
  <Slides>40</Slides>
  <Notes>20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1" baseType="lpstr">
      <vt:lpstr>Office-Design</vt:lpstr>
      <vt:lpstr>Progressive Web Apps (PWA)</vt:lpstr>
      <vt:lpstr>PowerPoint-Präsentation</vt:lpstr>
      <vt:lpstr>PowerPoint-Präsentation</vt:lpstr>
      <vt:lpstr>PowerPoint-Präsentation</vt:lpstr>
      <vt:lpstr>PowerPoint-Präsentation</vt:lpstr>
      <vt:lpstr>Motivation</vt:lpstr>
      <vt:lpstr>PowerPoint-Präsentation</vt:lpstr>
      <vt:lpstr>Workflow</vt:lpstr>
      <vt:lpstr>PowerPoint-Präsentation</vt:lpstr>
      <vt:lpstr>PowerPoint-Präsentation</vt:lpstr>
      <vt:lpstr>PowerPoint-Präsentation</vt:lpstr>
      <vt:lpstr>Passed (5/11)</vt:lpstr>
      <vt:lpstr>Failed (6/11)</vt:lpstr>
      <vt:lpstr>Web App Manifest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Service Worker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...later</vt:lpstr>
      <vt:lpstr>PowerPoint-Präsentation</vt:lpstr>
      <vt:lpstr>PowerPoint-Präsentation</vt:lpstr>
      <vt:lpstr>Passed (10/11)</vt:lpstr>
      <vt:lpstr>Failed (1/11)</vt:lpstr>
      <vt:lpstr>Challenges</vt:lpstr>
      <vt:lpstr>PowerPoint-Präsentation</vt:lpstr>
      <vt:lpstr>Questions</vt:lpstr>
      <vt:lpstr>Links</vt:lpstr>
      <vt:lpstr>PowerPoint-Präsentation</vt:lpstr>
    </vt:vector>
  </TitlesOfParts>
  <Company>G+J Digital Products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Apps (PWA)</dc:title>
  <dc:creator>Hennig Tobias</dc:creator>
  <cp:lastModifiedBy>Hennig Tobias</cp:lastModifiedBy>
  <cp:revision>77</cp:revision>
  <dcterms:created xsi:type="dcterms:W3CDTF">2017-10-30T07:34:25Z</dcterms:created>
  <dcterms:modified xsi:type="dcterms:W3CDTF">2018-02-04T09:16:36Z</dcterms:modified>
</cp:coreProperties>
</file>